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4" r:id="rId3"/>
    <p:sldId id="292" r:id="rId4"/>
    <p:sldId id="287" r:id="rId5"/>
    <p:sldId id="288" r:id="rId6"/>
    <p:sldId id="295" r:id="rId7"/>
    <p:sldId id="296" r:id="rId8"/>
    <p:sldId id="297" r:id="rId9"/>
    <p:sldId id="298" r:id="rId10"/>
    <p:sldId id="321" r:id="rId11"/>
    <p:sldId id="322" r:id="rId12"/>
    <p:sldId id="303" r:id="rId13"/>
    <p:sldId id="304" r:id="rId14"/>
    <p:sldId id="305" r:id="rId15"/>
    <p:sldId id="306" r:id="rId16"/>
    <p:sldId id="320" r:id="rId17"/>
    <p:sldId id="317" r:id="rId18"/>
    <p:sldId id="318" r:id="rId19"/>
    <p:sldId id="319" r:id="rId20"/>
    <p:sldId id="307" r:id="rId21"/>
    <p:sldId id="308" r:id="rId22"/>
    <p:sldId id="309" r:id="rId23"/>
    <p:sldId id="310" r:id="rId24"/>
    <p:sldId id="311" r:id="rId25"/>
    <p:sldId id="312" r:id="rId26"/>
    <p:sldId id="315" r:id="rId27"/>
    <p:sldId id="316" r:id="rId28"/>
  </p:sldIdLst>
  <p:sldSz cx="9144000" cy="6858000" type="screen4x3"/>
  <p:notesSz cx="6669088" cy="97758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17">
          <p15:clr>
            <a:srgbClr val="A4A3A4"/>
          </p15:clr>
        </p15:guide>
        <p15:guide id="3" orient="horz" pos="3884">
          <p15:clr>
            <a:srgbClr val="A4A3A4"/>
          </p15:clr>
        </p15:guide>
        <p15:guide id="4" orient="horz" pos="2341">
          <p15:clr>
            <a:srgbClr val="A4A3A4"/>
          </p15:clr>
        </p15:guide>
        <p15:guide id="5" pos="2880">
          <p15:clr>
            <a:srgbClr val="A4A3A4"/>
          </p15:clr>
        </p15:guide>
        <p15:guide id="6" pos="3243">
          <p15:clr>
            <a:srgbClr val="A4A3A4"/>
          </p15:clr>
        </p15:guide>
        <p15:guide id="7" pos="431">
          <p15:clr>
            <a:srgbClr val="A4A3A4"/>
          </p15:clr>
        </p15:guide>
        <p15:guide id="8" pos="3379">
          <p15:clr>
            <a:srgbClr val="A4A3A4"/>
          </p15:clr>
        </p15:guide>
        <p15:guide id="9" pos="36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2B1E"/>
    <a:srgbClr val="B21C20"/>
    <a:srgbClr val="367068"/>
    <a:srgbClr val="4FA397"/>
    <a:srgbClr val="7DC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2" autoAdjust="0"/>
    <p:restoredTop sz="94660"/>
  </p:normalViewPr>
  <p:slideViewPr>
    <p:cSldViewPr>
      <p:cViewPr varScale="1">
        <p:scale>
          <a:sx n="74" d="100"/>
          <a:sy n="74" d="100"/>
        </p:scale>
        <p:origin x="477" y="48"/>
      </p:cViewPr>
      <p:guideLst>
        <p:guide orient="horz" pos="2160"/>
        <p:guide orient="horz" pos="1117"/>
        <p:guide orient="horz" pos="3884"/>
        <p:guide orient="horz" pos="2341"/>
        <p:guide pos="2880"/>
        <p:guide pos="3243"/>
        <p:guide pos="431"/>
        <p:guide pos="3379"/>
        <p:guide pos="36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regneark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0.53156</cdr:x>
      <cdr:y>0.43799</cdr:y>
    </cdr:from>
    <cdr:to>
      <cdr:x>0.74418</cdr:x>
      <cdr:y>0.56201</cdr:y>
    </cdr:to>
    <cdr:sp macro="" textlink="">
      <cdr:nvSpPr>
        <cdr:cNvPr id="2" name="Tekstfelt 1"/>
        <cdr:cNvSpPr txBox="1"/>
      </cdr:nvSpPr>
      <cdr:spPr>
        <a:xfrm xmlns:a="http://schemas.openxmlformats.org/drawingml/2006/main">
          <a:off x="3240360" y="1779972"/>
          <a:ext cx="129614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a-DK" sz="2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Hjemme</a:t>
          </a:r>
          <a:endParaRPr lang="da-DK" sz="24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0.00833</cdr:x>
      <cdr:y>0.0125</cdr:y>
    </cdr:from>
    <cdr:to>
      <cdr:x>1</cdr:x>
      <cdr:y>0.87648</cdr:y>
    </cdr:to>
    <cdr:pic>
      <cdr:nvPicPr>
        <cdr:cNvPr id="3" name="Billede 2"/>
        <cdr:cNvPicPr/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t="-1" r="18234" b="53204"/>
        <a:stretch xmlns:a="http://schemas.openxmlformats.org/drawingml/2006/main"/>
      </cdr:blipFill>
      <cdr:spPr bwMode="auto">
        <a:xfrm xmlns:a="http://schemas.openxmlformats.org/drawingml/2006/main">
          <a:off x="50800" y="50799"/>
          <a:ext cx="6045200" cy="351122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/>
          </a:ext>
        </a:ex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9F681-3522-420F-8689-7F29167557E6}" type="datetimeFigureOut">
              <a:rPr lang="da-DK" smtClean="0"/>
              <a:t>30-08-2019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6AC7E-158D-4A8A-8C87-5BC3947BF4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9185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A282D-D088-4F3F-9B8E-73E10C7F4201}" type="datetimeFigureOut">
              <a:rPr lang="da-DK" smtClean="0"/>
              <a:t>30-08-2019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43517"/>
            <a:ext cx="5335270" cy="439912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43529-F059-47E2-B433-6641525439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663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N.B:</a:t>
            </a:r>
            <a:r>
              <a:rPr lang="da-DK" baseline="0" dirty="0" smtClean="0"/>
              <a:t> </a:t>
            </a:r>
            <a:r>
              <a:rPr lang="da-DK" dirty="0" smtClean="0"/>
              <a:t>Slet eller dupliker slides hvis der</a:t>
            </a:r>
            <a:r>
              <a:rPr lang="da-DK" baseline="0" dirty="0" smtClean="0"/>
              <a:t> skal bruges flere eller færre end skabelonen har.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43529-F059-47E2-B433-664152543937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5240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012-D02C-4659-93AE-B93F4978E828}" type="datetimeFigureOut">
              <a:rPr lang="da-DK" smtClean="0"/>
              <a:pPr/>
              <a:t>30-08-2019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236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012-D02C-4659-93AE-B93F4978E828}" type="datetimeFigureOut">
              <a:rPr lang="da-DK" smtClean="0"/>
              <a:pPr/>
              <a:t>30-08-2019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352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012-D02C-4659-93AE-B93F4978E828}" type="datetimeFigureOut">
              <a:rPr lang="da-DK" smtClean="0"/>
              <a:pPr/>
              <a:t>30-08-2019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274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012-D02C-4659-93AE-B93F4978E828}" type="datetimeFigureOut">
              <a:rPr lang="da-DK" smtClean="0"/>
              <a:pPr/>
              <a:t>30-08-2019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9779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012-D02C-4659-93AE-B93F4978E828}" type="datetimeFigureOut">
              <a:rPr lang="da-DK" smtClean="0"/>
              <a:pPr/>
              <a:t>30-08-2019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001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012-D02C-4659-93AE-B93F4978E828}" type="datetimeFigureOut">
              <a:rPr lang="da-DK" smtClean="0"/>
              <a:pPr/>
              <a:t>30-08-2019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969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012-D02C-4659-93AE-B93F4978E828}" type="datetimeFigureOut">
              <a:rPr lang="da-DK" smtClean="0"/>
              <a:pPr/>
              <a:t>30-08-2019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9541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012-D02C-4659-93AE-B93F4978E828}" type="datetimeFigureOut">
              <a:rPr lang="da-DK" smtClean="0"/>
              <a:pPr/>
              <a:t>30-08-2019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569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012-D02C-4659-93AE-B93F4978E828}" type="datetimeFigureOut">
              <a:rPr lang="da-DK" smtClean="0"/>
              <a:pPr/>
              <a:t>30-08-2019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155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012-D02C-4659-93AE-B93F4978E828}" type="datetimeFigureOut">
              <a:rPr lang="da-DK" smtClean="0"/>
              <a:pPr/>
              <a:t>30-08-2019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588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012-D02C-4659-93AE-B93F4978E828}" type="datetimeFigureOut">
              <a:rPr lang="da-DK" smtClean="0"/>
              <a:pPr/>
              <a:t>30-08-2019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263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24012-D02C-4659-93AE-B93F4978E828}" type="datetimeFigureOut">
              <a:rPr lang="da-DK" smtClean="0"/>
              <a:pPr/>
              <a:t>30-08-2019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178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pic>
        <p:nvPicPr>
          <p:cNvPr id="20" name="Billede 19" descr="5S5Z549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7924" cy="3051949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076" y="0"/>
            <a:ext cx="4577923" cy="3051949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662880" y="3717032"/>
            <a:ext cx="8229600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dirty="0" smtClean="0">
                <a:solidFill>
                  <a:srgbClr val="367068"/>
                </a:solidFill>
                <a:latin typeface="Gotham Bold"/>
                <a:cs typeface="Gotham Bold"/>
              </a:rPr>
              <a:t>Datamatiker-uddannelsen  </a:t>
            </a:r>
          </a:p>
          <a:p>
            <a:pPr algn="l"/>
            <a:r>
              <a:rPr lang="da-DK" dirty="0" smtClean="0">
                <a:solidFill>
                  <a:srgbClr val="367068"/>
                </a:solidFill>
                <a:latin typeface="Gotham Bold"/>
                <a:cs typeface="Gotham Bold"/>
              </a:rPr>
              <a:t>i Roskilde</a:t>
            </a:r>
            <a:endParaRPr lang="da-DK" dirty="0">
              <a:solidFill>
                <a:srgbClr val="367068"/>
              </a:solidFill>
              <a:latin typeface="Gotham Bold"/>
              <a:cs typeface="Gotham Bold"/>
            </a:endParaRPr>
          </a:p>
          <a:p>
            <a:pPr algn="l"/>
            <a:endParaRPr lang="da-DK" dirty="0" smtClean="0">
              <a:solidFill>
                <a:srgbClr val="367068"/>
              </a:solidFill>
              <a:latin typeface="Gotham Bold"/>
              <a:cs typeface="Gotham Bold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54" y="5731253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483768" y="1711349"/>
            <a:ext cx="5976664" cy="35898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15616" y="919261"/>
            <a:ext cx="648072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Henrik Høltzer (HEHO)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95936" y="1927373"/>
            <a:ext cx="4752528" cy="358985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Født 1963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Civilingeniør (1991)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Gift: Lone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2 Børn: Camilla, Nikolaj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2</a:t>
            </a:r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Børnebørn: Vitus, Linus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Bor i Lejre, Lille Karleby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KHIF Tri, Løb, Cykling mm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Datamatikeruddannelsen siden 1992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Historik</a:t>
            </a:r>
          </a:p>
          <a:p>
            <a:pPr lvl="1"/>
            <a:r>
              <a:rPr lang="da-DK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1991-1992: DTU.</a:t>
            </a:r>
          </a:p>
          <a:p>
            <a:pPr lvl="1"/>
            <a:r>
              <a:rPr lang="da-DK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1999-2008: RUC, Ekstern Lektor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88992"/>
            <a:ext cx="2052544" cy="2052544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483768" y="1711349"/>
            <a:ext cx="5976664" cy="35898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15616" y="919261"/>
            <a:ext cx="6480720" cy="79208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Jakob Nørager Christensen (</a:t>
            </a:r>
            <a:r>
              <a:rPr lang="da-DK" sz="3600" dirty="0" err="1" smtClean="0">
                <a:solidFill>
                  <a:srgbClr val="367068"/>
                </a:solidFill>
                <a:latin typeface="Gotham Medium"/>
                <a:cs typeface="Gotham Medium"/>
              </a:rPr>
              <a:t>jnch</a:t>
            </a:r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)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95936" y="1927373"/>
            <a:ext cx="4752528" cy="358985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Født 1977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PBA Webudvikling + enkeltfag (2015)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Træner ”politihunde”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Spiller Guitar (Senest ”Son of </a:t>
            </a:r>
            <a:r>
              <a:rPr lang="da-DK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Prey</a:t>
            </a:r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”)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Bor i Lejre, Ejby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Har undervist i 4 år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Første år på DAT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Historik</a:t>
            </a:r>
          </a:p>
          <a:p>
            <a:pPr lvl="1"/>
            <a:r>
              <a:rPr lang="da-DK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2015-2017: Informationsteknologi/IT-B.</a:t>
            </a:r>
          </a:p>
          <a:p>
            <a:pPr lvl="1"/>
            <a:r>
              <a:rPr lang="da-DK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2017-2019: Informatik/IT-A</a:t>
            </a:r>
          </a:p>
          <a:p>
            <a:pPr lvl="1"/>
            <a:r>
              <a:rPr lang="da-DK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2019-????: Datamatiker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259228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0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995936" y="1711349"/>
            <a:ext cx="4464496" cy="35898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 er </a:t>
            </a:r>
            <a:r>
              <a:rPr lang="da-DK" sz="2600" dirty="0" smtClean="0">
                <a:solidFill>
                  <a:srgbClr val="00B050"/>
                </a:solidFill>
                <a:latin typeface="Gotham Book"/>
                <a:cs typeface="Gotham Book"/>
              </a:rPr>
              <a:t>voksne</a:t>
            </a:r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og </a:t>
            </a:r>
            <a:r>
              <a:rPr lang="da-DK" sz="2600" dirty="0" smtClean="0">
                <a:solidFill>
                  <a:srgbClr val="00B050"/>
                </a:solidFill>
                <a:latin typeface="Gotham Book"/>
                <a:cs typeface="Gotham Book"/>
              </a:rPr>
              <a:t>modne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 er </a:t>
            </a:r>
            <a:r>
              <a:rPr lang="da-DK" sz="260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her </a:t>
            </a:r>
            <a:r>
              <a:rPr lang="da-DK" sz="2600" smtClean="0">
                <a:solidFill>
                  <a:srgbClr val="00B050"/>
                </a:solidFill>
                <a:latin typeface="Gotham Book"/>
                <a:cs typeface="Gotham Book"/>
              </a:rPr>
              <a:t>frivilligt</a:t>
            </a:r>
          </a:p>
          <a:p>
            <a:r>
              <a:rPr lang="da-DK" sz="260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 er </a:t>
            </a:r>
            <a:r>
              <a:rPr lang="da-DK" sz="2600" smtClean="0">
                <a:solidFill>
                  <a:srgbClr val="00B050"/>
                </a:solidFill>
                <a:latin typeface="Gotham Book"/>
                <a:cs typeface="Gotham Book"/>
              </a:rPr>
              <a:t>motiverede</a:t>
            </a:r>
            <a:endParaRPr lang="da-DK" sz="2600" dirty="0" smtClean="0">
              <a:solidFill>
                <a:srgbClr val="00B050"/>
              </a:solidFill>
              <a:latin typeface="Gotham Book"/>
              <a:cs typeface="Gotham Book"/>
            </a:endParaRP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 er her for at </a:t>
            </a:r>
            <a:r>
              <a:rPr lang="da-DK" sz="2600" dirty="0" smtClean="0">
                <a:solidFill>
                  <a:srgbClr val="00B050"/>
                </a:solidFill>
                <a:latin typeface="Gotham Book"/>
                <a:cs typeface="Gotham Book"/>
              </a:rPr>
              <a:t>lære</a:t>
            </a: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985862" y="919261"/>
            <a:ext cx="4402562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VI ANTAGER, AT…</a:t>
            </a:r>
            <a:endParaRPr lang="da-DK" sz="3600" dirty="0">
              <a:latin typeface="Gotham Medium"/>
              <a:cs typeface="Gotham Medium"/>
            </a:endParaRPr>
          </a:p>
        </p:txBody>
      </p:sp>
      <p:pic>
        <p:nvPicPr>
          <p:cNvPr id="7" name="Picture 2" descr="https://image.freepik.com/free-icon/yin-yang-symbol-variant_318-501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2736495" cy="273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7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27584" y="919261"/>
            <a:ext cx="4968552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VI FORVENTER, AT…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7584" y="1824631"/>
            <a:ext cx="5112568" cy="35898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 deltager </a:t>
            </a:r>
            <a:r>
              <a:rPr lang="da-DK" sz="2600" dirty="0" smtClean="0">
                <a:solidFill>
                  <a:srgbClr val="00B050"/>
                </a:solidFill>
                <a:latin typeface="Gotham Book"/>
                <a:cs typeface="Gotham Book"/>
              </a:rPr>
              <a:t>aktivt</a:t>
            </a:r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i </a:t>
            </a:r>
            <a:r>
              <a:rPr lang="da-DK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undervis-ningen</a:t>
            </a:r>
            <a:endParaRPr lang="da-DK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 </a:t>
            </a:r>
            <a:r>
              <a:rPr lang="da-DK" sz="2600" dirty="0" smtClean="0">
                <a:solidFill>
                  <a:srgbClr val="00B050"/>
                </a:solidFill>
                <a:latin typeface="Gotham Book"/>
                <a:cs typeface="Gotham Book"/>
              </a:rPr>
              <a:t>forbereder</a:t>
            </a:r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jer til </a:t>
            </a:r>
            <a:r>
              <a:rPr lang="da-DK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undervis-ningen</a:t>
            </a:r>
            <a:endParaRPr lang="da-DK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Generelt er </a:t>
            </a:r>
            <a:r>
              <a:rPr lang="da-DK" sz="2600" dirty="0" smtClean="0">
                <a:solidFill>
                  <a:srgbClr val="00B050"/>
                </a:solidFill>
                <a:latin typeface="Gotham Book"/>
                <a:cs typeface="Gotham Book"/>
              </a:rPr>
              <a:t>selvhjulpne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Udviser </a:t>
            </a:r>
            <a:r>
              <a:rPr lang="da-DK" sz="2600" dirty="0" smtClean="0">
                <a:solidFill>
                  <a:srgbClr val="00B050"/>
                </a:solidFill>
                <a:latin typeface="Gotham Book"/>
                <a:cs typeface="Gotham Book"/>
              </a:rPr>
              <a:t>tolerance</a:t>
            </a:r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og </a:t>
            </a:r>
            <a:r>
              <a:rPr lang="da-DK" sz="2600" dirty="0" smtClean="0">
                <a:solidFill>
                  <a:srgbClr val="00B050"/>
                </a:solidFill>
                <a:latin typeface="Gotham Book"/>
                <a:cs typeface="Gotham Book"/>
              </a:rPr>
              <a:t>respekt</a:t>
            </a:r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overfor hinanden (og lærerne)</a:t>
            </a:r>
          </a:p>
          <a:p>
            <a:endParaRPr lang="da-DK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2050" name="Picture 2" descr="https://image.freepik.com/free-icon/yin-yang-symbol-variant_318-501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16832"/>
            <a:ext cx="2736495" cy="273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6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995936" y="1711349"/>
            <a:ext cx="4464496" cy="35898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???</a:t>
            </a: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985862" y="919261"/>
            <a:ext cx="4402562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DET ER </a:t>
            </a:r>
            <a:r>
              <a:rPr lang="da-DK" sz="3600" u="sng" dirty="0" smtClean="0">
                <a:solidFill>
                  <a:srgbClr val="367068"/>
                </a:solidFill>
                <a:latin typeface="Gotham Medium"/>
                <a:cs typeface="Gotham Medium"/>
              </a:rPr>
              <a:t>OK</a:t>
            </a:r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 AT</a:t>
            </a:r>
            <a:endParaRPr lang="da-DK" sz="3600" dirty="0">
              <a:latin typeface="Gotham Medium"/>
              <a:cs typeface="Gotham Medium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16832"/>
            <a:ext cx="2352673" cy="227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27584" y="919261"/>
            <a:ext cx="4968552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FF0000"/>
                </a:solidFill>
                <a:latin typeface="Gotham Medium"/>
                <a:cs typeface="Gotham Medium"/>
              </a:rPr>
              <a:t>DET ER </a:t>
            </a:r>
            <a:r>
              <a:rPr lang="da-DK" sz="3600" u="sng" dirty="0" smtClean="0">
                <a:solidFill>
                  <a:srgbClr val="FF0000"/>
                </a:solidFill>
                <a:latin typeface="Gotham Medium"/>
                <a:cs typeface="Gotham Medium"/>
              </a:rPr>
              <a:t>IKKE OK</a:t>
            </a:r>
            <a:r>
              <a:rPr lang="da-DK" sz="3600" dirty="0" smtClean="0">
                <a:solidFill>
                  <a:srgbClr val="FF0000"/>
                </a:solidFill>
                <a:latin typeface="Gotham Medium"/>
                <a:cs typeface="Gotham Medium"/>
              </a:rPr>
              <a:t> AT</a:t>
            </a:r>
            <a:endParaRPr lang="da-DK" sz="3600" dirty="0">
              <a:solidFill>
                <a:srgbClr val="FF0000"/>
              </a:solidFill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7584" y="1824631"/>
            <a:ext cx="5112568" cy="35898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???</a:t>
            </a:r>
          </a:p>
          <a:p>
            <a:endParaRPr lang="da-DK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203323"/>
            <a:ext cx="2468815" cy="230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0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STUDIEAKTIVITETSKRAV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1772816"/>
            <a:ext cx="621337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Aktiv deltagelse</a:t>
            </a:r>
            <a:endParaRPr lang="da-DK" sz="26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Obligatoriske opgaver</a:t>
            </a:r>
            <a:endParaRPr lang="da-DK" sz="26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Tilstedeværelse</a:t>
            </a:r>
            <a:endParaRPr lang="da-DK" sz="2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1026" name="Picture 2" descr="Billedresultat for ey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2553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7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STUDIEAKTIVITETSKRAV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1772816"/>
            <a:ext cx="5997352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Aktiv deltagelse</a:t>
            </a:r>
            <a:endParaRPr lang="da-DK" sz="26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Er aktiv deltager i klassetimer, gruppearbejde, m.v..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Er en subjektiv bedømmelse fra </a:t>
            </a:r>
            <a:r>
              <a:rPr lang="da-DK" sz="260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lærernes side</a:t>
            </a:r>
          </a:p>
          <a:p>
            <a:r>
              <a:rPr lang="da-DK" sz="260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Ris til egen r.., hvis man ikke deltager aktivt i gruppearbejde</a:t>
            </a:r>
            <a:endParaRPr lang="da-DK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7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STUDIEAKTIVITETSKRAV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1772816"/>
            <a:ext cx="60337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Obligatoriske opgaver</a:t>
            </a:r>
            <a:endParaRPr lang="da-DK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Vil komme i løbet af semesteret, både i SWD og SWC. 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Skal afleveres for at kunne gå til eksamen.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Kan også være en præsentation</a:t>
            </a: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3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STUDIEAKTIVITETSKRAV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1772816"/>
            <a:ext cx="621337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Tilstedeværelse</a:t>
            </a:r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Det forventes som udgangspunkt, at man møder op til de skemalagte timer.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Lærerne er pålagt at føre ”protokol” over fravær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Hvis fravær over 15 %, kan man komme til en samtale hos </a:t>
            </a:r>
            <a:r>
              <a:rPr lang="da-DK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studie-vejleder</a:t>
            </a:r>
            <a:endParaRPr lang="da-DK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Ingen smides ud pr. automatik</a:t>
            </a: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0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logo_dk_illustrator_long_sort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04" y="5877272"/>
            <a:ext cx="2395396" cy="149493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AGENDA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177281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Kun generel introduktion i dag</a:t>
            </a:r>
          </a:p>
          <a:p>
            <a:r>
              <a:rPr lang="da-D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Vi stopper ca. kl. 14.00</a:t>
            </a:r>
          </a:p>
          <a:p>
            <a:r>
              <a:rPr lang="da-D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Dagens aktiviteter</a:t>
            </a:r>
          </a:p>
          <a:p>
            <a:pPr lvl="1"/>
            <a:r>
              <a:rPr lang="da-D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Navneskilte, studiehåndbog (og andre materialer)</a:t>
            </a:r>
          </a:p>
          <a:p>
            <a:pPr lvl="1"/>
            <a:r>
              <a:rPr lang="da-D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Interviews og præsentationer</a:t>
            </a:r>
          </a:p>
          <a:p>
            <a:pPr lvl="1"/>
            <a:r>
              <a:rPr lang="da-D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Skemaer og lokaler</a:t>
            </a:r>
          </a:p>
          <a:p>
            <a:pPr lvl="1"/>
            <a:r>
              <a:rPr lang="da-D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Overblik over studiet</a:t>
            </a:r>
          </a:p>
          <a:p>
            <a:pPr lvl="1"/>
            <a:r>
              <a:rPr lang="da-D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Overblik over første semester</a:t>
            </a:r>
          </a:p>
          <a:p>
            <a:pPr lvl="1"/>
            <a:r>
              <a:rPr lang="da-D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DSR (De Studerendes Råd)</a:t>
            </a:r>
            <a:endParaRPr lang="da-DK" sz="20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pPr lvl="1"/>
            <a:r>
              <a:rPr lang="da-D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Studievejleder</a:t>
            </a: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37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552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HVOR MEGET SKAL JEG YDE?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1772816"/>
            <a:ext cx="621337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Et semester er 30 ECTS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1 ECTS er ca. 27 timers arbejde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Et semester er ca. 840 timers arbejde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Et semester varer ca. 20 uger</a:t>
            </a:r>
          </a:p>
          <a:p>
            <a:r>
              <a:rPr lang="da-DK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…omkring 42 timer pr. uge</a:t>
            </a:r>
            <a:endParaRPr lang="da-DK" sz="2600" b="1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pPr marL="0" indent="0">
              <a:buNone/>
            </a:pP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3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552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HVOR MEGET SKAL JEG YDE?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1772816"/>
            <a:ext cx="650140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En stor del af studiet foregår hjemme!</a:t>
            </a:r>
          </a:p>
          <a:p>
            <a:pPr lvl="1"/>
            <a:r>
              <a:rPr lang="da-DK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Forberedelse</a:t>
            </a:r>
          </a:p>
          <a:p>
            <a:pPr lvl="1"/>
            <a:r>
              <a:rPr lang="da-DK" sz="220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Opsøge andre </a:t>
            </a:r>
            <a:r>
              <a:rPr lang="da-DK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kilder</a:t>
            </a:r>
          </a:p>
          <a:p>
            <a:pPr lvl="1"/>
            <a:r>
              <a:rPr lang="da-DK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Bliv fortrolig </a:t>
            </a:r>
            <a:r>
              <a:rPr lang="da-DK" sz="2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med værktøjer/teknikker!</a:t>
            </a:r>
            <a:endParaRPr lang="da-DK" sz="2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pPr lvl="1"/>
            <a:r>
              <a:rPr lang="da-DK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Øvelse gør mester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Datamatiker er </a:t>
            </a:r>
            <a:r>
              <a:rPr lang="da-DK" sz="260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et fuldtidsstudie</a:t>
            </a:r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! 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Pas på med for meget arbejde ved siden af studiet</a:t>
            </a: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0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342195078"/>
              </p:ext>
            </p:extLst>
          </p:nvPr>
        </p:nvGraphicFramePr>
        <p:xfrm>
          <a:off x="539552" y="1019104"/>
          <a:ext cx="8352928" cy="4570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kstfelt 1"/>
          <p:cNvSpPr txBox="1"/>
          <p:nvPr/>
        </p:nvSpPr>
        <p:spPr>
          <a:xfrm>
            <a:off x="2051720" y="3284984"/>
            <a:ext cx="1296144" cy="50405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Klasse</a:t>
            </a:r>
            <a:endParaRPr lang="da-DK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kstfelt 1"/>
          <p:cNvSpPr txBox="1"/>
          <p:nvPr/>
        </p:nvSpPr>
        <p:spPr>
          <a:xfrm>
            <a:off x="2281055" y="1699769"/>
            <a:ext cx="1296144" cy="50405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Projekter</a:t>
            </a:r>
            <a:endParaRPr lang="da-DK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3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LÆRINGSFORMER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1772816"/>
            <a:ext cx="621337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Klassetimer</a:t>
            </a:r>
            <a:r>
              <a:rPr lang="da-DK" sz="24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</a:t>
            </a:r>
            <a:r>
              <a:rPr lang="da-DK" sz="240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(gennemgang/øvelser</a:t>
            </a:r>
            <a:r>
              <a:rPr lang="da-D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)</a:t>
            </a:r>
          </a:p>
          <a:p>
            <a:r>
              <a:rPr lang="da-DK" sz="240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Obligatoriske øvelser</a:t>
            </a:r>
            <a:endParaRPr lang="da-DK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40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Projekter (i varierende størrelse)</a:t>
            </a:r>
            <a:endParaRPr lang="da-DK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40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Praktik (skal selv finde virksomhed)</a:t>
            </a:r>
            <a:endParaRPr lang="da-DK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Hovedopgave</a:t>
            </a:r>
          </a:p>
          <a:p>
            <a:r>
              <a:rPr lang="da-D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Selvstudie</a:t>
            </a:r>
            <a:endParaRPr lang="da-DK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1475656" y="1664804"/>
            <a:ext cx="3024336" cy="1908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/>
          <p:cNvSpPr/>
          <p:nvPr/>
        </p:nvSpPr>
        <p:spPr>
          <a:xfrm>
            <a:off x="4499992" y="1664804"/>
            <a:ext cx="3024336" cy="1908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/>
          <p:cNvSpPr/>
          <p:nvPr/>
        </p:nvSpPr>
        <p:spPr>
          <a:xfrm>
            <a:off x="1475656" y="3573016"/>
            <a:ext cx="3024336" cy="1908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 12"/>
          <p:cNvSpPr/>
          <p:nvPr/>
        </p:nvSpPr>
        <p:spPr>
          <a:xfrm>
            <a:off x="4499992" y="3573016"/>
            <a:ext cx="3024336" cy="1908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Opadgående pil 13"/>
          <p:cNvSpPr/>
          <p:nvPr/>
        </p:nvSpPr>
        <p:spPr>
          <a:xfrm>
            <a:off x="827584" y="1664804"/>
            <a:ext cx="288032" cy="3816424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Højrepil 14"/>
          <p:cNvSpPr/>
          <p:nvPr/>
        </p:nvSpPr>
        <p:spPr>
          <a:xfrm>
            <a:off x="1475656" y="5805264"/>
            <a:ext cx="6048672" cy="288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Afrundet rektangel 18"/>
          <p:cNvSpPr/>
          <p:nvPr/>
        </p:nvSpPr>
        <p:spPr>
          <a:xfrm>
            <a:off x="179512" y="4941168"/>
            <a:ext cx="1728192" cy="4320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Lærer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20" name="Afrundet rektangel 19"/>
          <p:cNvSpPr/>
          <p:nvPr/>
        </p:nvSpPr>
        <p:spPr>
          <a:xfrm>
            <a:off x="179512" y="2060848"/>
            <a:ext cx="1728192" cy="4320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Studerende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21" name="Afrundet rektangel 20"/>
          <p:cNvSpPr/>
          <p:nvPr/>
        </p:nvSpPr>
        <p:spPr>
          <a:xfrm>
            <a:off x="1043608" y="5661248"/>
            <a:ext cx="1728192" cy="4320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Indledende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22" name="Afrundet rektangel 21"/>
          <p:cNvSpPr/>
          <p:nvPr/>
        </p:nvSpPr>
        <p:spPr>
          <a:xfrm>
            <a:off x="5508104" y="5661248"/>
            <a:ext cx="1728192" cy="4320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Anvendt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23" name="Afrundet rektangel 22"/>
          <p:cNvSpPr/>
          <p:nvPr/>
        </p:nvSpPr>
        <p:spPr>
          <a:xfrm>
            <a:off x="2195736" y="3861048"/>
            <a:ext cx="1728192" cy="10801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smtClean="0">
                <a:solidFill>
                  <a:schemeClr val="tx1"/>
                </a:solidFill>
              </a:rPr>
              <a:t>Gennem</a:t>
            </a:r>
          </a:p>
          <a:p>
            <a:pPr algn="ctr"/>
            <a:r>
              <a:rPr lang="da-DK" sz="2400" smtClean="0">
                <a:solidFill>
                  <a:schemeClr val="tx1"/>
                </a:solidFill>
              </a:rPr>
              <a:t>gang</a:t>
            </a: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24" name="Afrundet rektangel 23"/>
          <p:cNvSpPr/>
          <p:nvPr/>
        </p:nvSpPr>
        <p:spPr>
          <a:xfrm>
            <a:off x="1907704" y="2060848"/>
            <a:ext cx="5112568" cy="13321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a-DK" sz="3200" dirty="0" smtClean="0">
                <a:solidFill>
                  <a:schemeClr val="tx1"/>
                </a:solidFill>
              </a:rPr>
              <a:t>Selvstudie</a:t>
            </a:r>
            <a:endParaRPr lang="da-DK" sz="3200" dirty="0">
              <a:solidFill>
                <a:schemeClr val="tx1"/>
              </a:solidFill>
            </a:endParaRPr>
          </a:p>
        </p:txBody>
      </p:sp>
      <p:sp>
        <p:nvSpPr>
          <p:cNvPr id="25" name="Afrundet rektangel 24"/>
          <p:cNvSpPr/>
          <p:nvPr/>
        </p:nvSpPr>
        <p:spPr>
          <a:xfrm>
            <a:off x="3203848" y="3068960"/>
            <a:ext cx="1728192" cy="10801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>
                <a:solidFill>
                  <a:schemeClr val="tx1"/>
                </a:solidFill>
              </a:rPr>
              <a:t>Øvelser</a:t>
            </a: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26" name="Afrundet rektangel 25"/>
          <p:cNvSpPr/>
          <p:nvPr/>
        </p:nvSpPr>
        <p:spPr>
          <a:xfrm>
            <a:off x="4644008" y="2636912"/>
            <a:ext cx="1728192" cy="10801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>
                <a:solidFill>
                  <a:schemeClr val="tx1"/>
                </a:solidFill>
              </a:rPr>
              <a:t>Projekter</a:t>
            </a: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27" name="Afrundet rektangel 26"/>
          <p:cNvSpPr/>
          <p:nvPr/>
        </p:nvSpPr>
        <p:spPr>
          <a:xfrm>
            <a:off x="5652120" y="1951464"/>
            <a:ext cx="1872208" cy="10801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err="1" smtClean="0">
                <a:solidFill>
                  <a:schemeClr val="tx1"/>
                </a:solidFill>
              </a:rPr>
              <a:t>Pratik</a:t>
            </a:r>
            <a:r>
              <a:rPr lang="da-DK" sz="2400" dirty="0" smtClean="0">
                <a:solidFill>
                  <a:schemeClr val="tx1"/>
                </a:solidFill>
              </a:rPr>
              <a:t>/</a:t>
            </a:r>
          </a:p>
          <a:p>
            <a:pPr algn="ctr"/>
            <a:r>
              <a:rPr lang="da-DK" sz="2400" dirty="0" err="1">
                <a:solidFill>
                  <a:schemeClr val="tx1"/>
                </a:solidFill>
              </a:rPr>
              <a:t>h</a:t>
            </a:r>
            <a:r>
              <a:rPr lang="da-DK" sz="2400" dirty="0" err="1" smtClean="0">
                <a:solidFill>
                  <a:schemeClr val="tx1"/>
                </a:solidFill>
              </a:rPr>
              <a:t>ovedopg</a:t>
            </a:r>
            <a:r>
              <a:rPr lang="da-DK" sz="2400" dirty="0" smtClean="0">
                <a:solidFill>
                  <a:schemeClr val="tx1"/>
                </a:solidFill>
              </a:rPr>
              <a:t>.</a:t>
            </a:r>
            <a:endParaRPr lang="da-DK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5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10" name="Picture 3" descr="ste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908720"/>
            <a:ext cx="6215082" cy="4661312"/>
          </a:xfrm>
          <a:prstGeom prst="rect">
            <a:avLst/>
          </a:prstGeom>
        </p:spPr>
      </p:pic>
      <p:sp>
        <p:nvSpPr>
          <p:cNvPr id="11" name="Rectangle 4"/>
          <p:cNvSpPr/>
          <p:nvPr/>
        </p:nvSpPr>
        <p:spPr>
          <a:xfrm>
            <a:off x="683568" y="4497742"/>
            <a:ext cx="3714776" cy="4869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Striped Right Arrow 5"/>
          <p:cNvSpPr/>
          <p:nvPr/>
        </p:nvSpPr>
        <p:spPr>
          <a:xfrm rot="19538278">
            <a:off x="608738" y="1656916"/>
            <a:ext cx="3134946" cy="1214446"/>
          </a:xfrm>
          <a:prstGeom prst="stripedRight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8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COMPUTER &amp; SOFTWARE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1772816"/>
            <a:ext cx="5637312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Uddannelsen stiller </a:t>
            </a:r>
            <a:r>
              <a:rPr lang="da-DK" sz="26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ikke</a:t>
            </a:r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PC til rådighed – medbring egen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Skal kunne køre Windows 10 software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Man kan godt bruge Mac/Linux, </a:t>
            </a:r>
            <a:r>
              <a:rPr lang="da-DK" sz="26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men</a:t>
            </a:r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det er eget ansvar at få tingene til at fungere!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Ingen support fra skolen til ikke-Windows maskiner…</a:t>
            </a: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3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COMPUTER &amp; SOFTWARE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1772816"/>
            <a:ext cx="5637312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Skolen giver adgang til Microsoft software via </a:t>
            </a:r>
            <a:r>
              <a:rPr lang="da-DK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MS Imagine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Office 365 (+ 1TB lagerplads)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Skal have en del produkter installeret – detaljer følger i de enkelte klasser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Ingen panik, hvis det ikke kører fra dag 1 – hjælp hinanden</a:t>
            </a: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5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46972"/>
            <a:ext cx="3168352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MATERIALER</a:t>
            </a:r>
            <a:endParaRPr lang="da-DK" sz="3600" dirty="0">
              <a:latin typeface="Gotham Medium"/>
              <a:cs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3555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62880" y="404664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UDDANNELSER</a:t>
            </a:r>
            <a:endParaRPr lang="da-DK" sz="3600" dirty="0">
              <a:latin typeface="Gotham Medium"/>
              <a:cs typeface="Gotham Medium"/>
            </a:endParaRPr>
          </a:p>
        </p:txBody>
      </p:sp>
      <p:pic>
        <p:nvPicPr>
          <p:cNvPr id="3" name="Billede 2" descr="Infografik uddannelsestrappen n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2" y="1327819"/>
            <a:ext cx="6658684" cy="4333429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577612" y="3573016"/>
            <a:ext cx="1656184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87" y="5792315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7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11760" y="980728"/>
            <a:ext cx="6264696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Datamatiker- uddannelsen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11760" y="1772816"/>
            <a:ext cx="648072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1.semester</a:t>
            </a:r>
            <a:r>
              <a:rPr lang="da-D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: SW Design (SWD) &amp; SW Construction (SWC)</a:t>
            </a:r>
          </a:p>
          <a:p>
            <a:r>
              <a:rPr lang="da-DK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2</a:t>
            </a:r>
            <a:r>
              <a:rPr lang="da-DK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.semester</a:t>
            </a:r>
            <a:r>
              <a:rPr lang="da-D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: SW Design (SWD) &amp; SW Construction (SWC)</a:t>
            </a:r>
            <a:endParaRPr lang="da-DK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3.semester</a:t>
            </a:r>
            <a:r>
              <a:rPr lang="da-D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: Netværk, videregående programmering, Systemudvikling</a:t>
            </a: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4.semester</a:t>
            </a:r>
            <a:r>
              <a:rPr lang="da-D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: Valgfag</a:t>
            </a: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5.semester</a:t>
            </a:r>
            <a:r>
              <a:rPr lang="da-D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: Praktik og hovedopgave</a:t>
            </a: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447502" y="4581128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1815654" y="5517232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1383606" y="609329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479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0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11760" y="980728"/>
            <a:ext cx="6264696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Valgfag – 4.semester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11760" y="1772816"/>
            <a:ext cx="648072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Besluttes fra semester til semester</a:t>
            </a:r>
          </a:p>
          <a:p>
            <a:r>
              <a:rPr lang="da-D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Eksempler</a:t>
            </a:r>
          </a:p>
          <a:p>
            <a:pPr lvl="1"/>
            <a:r>
              <a:rPr lang="da-D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Game Development</a:t>
            </a:r>
          </a:p>
          <a:p>
            <a:pPr lvl="1"/>
            <a:r>
              <a:rPr lang="da-D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Android Development</a:t>
            </a:r>
          </a:p>
          <a:p>
            <a:pPr lvl="1"/>
            <a:r>
              <a:rPr lang="da-D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Security</a:t>
            </a:r>
          </a:p>
          <a:p>
            <a:pPr lvl="1"/>
            <a:r>
              <a:rPr lang="da-D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Big Data</a:t>
            </a:r>
          </a:p>
          <a:p>
            <a:pPr lvl="1"/>
            <a:r>
              <a:rPr lang="da-DK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Webprogramming</a:t>
            </a:r>
            <a:endParaRPr lang="da-DK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pPr lvl="1"/>
            <a:r>
              <a:rPr lang="da-D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PHP/ASP.NET</a:t>
            </a:r>
          </a:p>
          <a:p>
            <a:pPr lvl="1"/>
            <a:r>
              <a:rPr lang="da-D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…</a:t>
            </a: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447502" y="4581128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1815654" y="5517232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1383606" y="609329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965" y="5805479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Zealand – Datamatiker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1772816"/>
            <a:ext cx="621337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Hele uddannelsen </a:t>
            </a:r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svarer til 150 ECTS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30 ECTS pr semester (fem semestre)</a:t>
            </a:r>
            <a:endParaRPr lang="da-DK" sz="26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pPr lvl="1"/>
            <a:r>
              <a:rPr lang="da-DK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Obligatoriske kurser: 90 </a:t>
            </a:r>
            <a:r>
              <a:rPr lang="da-DK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ECTS</a:t>
            </a:r>
          </a:p>
          <a:p>
            <a:pPr lvl="1"/>
            <a:r>
              <a:rPr lang="da-DK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Valgfag: 30 ECTS</a:t>
            </a:r>
            <a:endParaRPr lang="da-DK" sz="22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pPr lvl="1"/>
            <a:r>
              <a:rPr lang="da-DK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Praktik: 15 </a:t>
            </a:r>
            <a:r>
              <a:rPr lang="da-DK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ECTS</a:t>
            </a:r>
          </a:p>
          <a:p>
            <a:pPr lvl="1"/>
            <a:r>
              <a:rPr lang="da-DK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Afsluttende projekt:15 ECTS</a:t>
            </a:r>
            <a:endParaRPr lang="da-DK" sz="22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pPr marL="0" indent="0">
              <a:buNone/>
            </a:pP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Zealand – Datamatiker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1772816"/>
            <a:ext cx="7725544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Flere forskellige eksamensformer</a:t>
            </a:r>
          </a:p>
          <a:p>
            <a:r>
              <a:rPr lang="da-DK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1.semester</a:t>
            </a:r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: mundtlig prøve</a:t>
            </a:r>
          </a:p>
          <a:p>
            <a:r>
              <a:rPr lang="da-DK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2.semester</a:t>
            </a:r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: gruppeprojekt og mundtlig eksamen</a:t>
            </a:r>
          </a:p>
          <a:p>
            <a:r>
              <a:rPr lang="da-DK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3.semester</a:t>
            </a:r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: programmeringsprøve, </a:t>
            </a:r>
            <a:r>
              <a:rPr lang="da-DK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system-udvikling</a:t>
            </a:r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gruppeprojekt og mundtlig eksamen</a:t>
            </a:r>
          </a:p>
          <a:p>
            <a:r>
              <a:rPr lang="da-DK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4.semester</a:t>
            </a:r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: (afhænger af fag)</a:t>
            </a:r>
          </a:p>
          <a:p>
            <a:r>
              <a:rPr lang="da-DK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5. semester</a:t>
            </a:r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: praktik-rapport og afsluttende rapport (+ mundtlig eksamen for begge)</a:t>
            </a:r>
            <a:endParaRPr lang="da-DK" sz="26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pPr marL="0" indent="0">
              <a:buNone/>
            </a:pP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4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995936" y="1711349"/>
            <a:ext cx="4464496" cy="35898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Dan par med en anden studerende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Interview hinanden i 3-4 minutter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Navn, alder, hvorfra, hvorfor Datamatiker, osv.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Præsentér din makker for klassen (ca. 30 sekunder)</a:t>
            </a: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736"/>
            <a:ext cx="3517512" cy="436510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985862" y="919261"/>
            <a:ext cx="396044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INTERVIEW</a:t>
            </a:r>
            <a:endParaRPr lang="da-DK" sz="3600" dirty="0">
              <a:latin typeface="Gotham Medium"/>
              <a:cs typeface="Gotham Medium"/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2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BD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2659</TotalTime>
  <Words>731</Words>
  <Application>Microsoft Office PowerPoint</Application>
  <PresentationFormat>Skærmshow (4:3)</PresentationFormat>
  <Paragraphs>158</Paragraphs>
  <Slides>27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27</vt:i4>
      </vt:variant>
    </vt:vector>
  </HeadingPairs>
  <TitlesOfParts>
    <vt:vector size="33" baseType="lpstr">
      <vt:lpstr>Arial</vt:lpstr>
      <vt:lpstr>Calibri</vt:lpstr>
      <vt:lpstr>Gotham Bold</vt:lpstr>
      <vt:lpstr>Gotham Book</vt:lpstr>
      <vt:lpstr>Gotham Medium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EASJ</cp:lastModifiedBy>
  <cp:revision>121</cp:revision>
  <cp:lastPrinted>2015-01-13T11:08:06Z</cp:lastPrinted>
  <dcterms:created xsi:type="dcterms:W3CDTF">2012-08-28T10:08:52Z</dcterms:created>
  <dcterms:modified xsi:type="dcterms:W3CDTF">2019-08-30T12:08:52Z</dcterms:modified>
</cp:coreProperties>
</file>